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sldIdLst>
    <p:sldId id="256" r:id="rId3"/>
    <p:sldId id="827" r:id="rId4"/>
    <p:sldId id="855" r:id="rId5"/>
    <p:sldId id="856" r:id="rId6"/>
    <p:sldId id="857" r:id="rId7"/>
    <p:sldId id="858" r:id="rId8"/>
    <p:sldId id="859" r:id="rId9"/>
    <p:sldId id="860" r:id="rId10"/>
    <p:sldId id="861" r:id="rId11"/>
    <p:sldId id="862" r:id="rId12"/>
    <p:sldId id="863" r:id="rId13"/>
    <p:sldId id="866" r:id="rId14"/>
    <p:sldId id="867" r:id="rId15"/>
    <p:sldId id="868" r:id="rId16"/>
    <p:sldId id="871" r:id="rId17"/>
    <p:sldId id="870" r:id="rId18"/>
    <p:sldId id="872" r:id="rId19"/>
    <p:sldId id="91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1.png>
</file>

<file path=ppt/media/image12.png>
</file>

<file path=ppt/media/image13.png>
</file>

<file path=ppt/media/image207.png>
</file>

<file path=ppt/media/image210.png>
</file>

<file path=ppt/media/image218.png>
</file>

<file path=ppt/media/image219.png>
</file>

<file path=ppt/media/image221.png>
</file>

<file path=ppt/media/image22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20E48-4798-4B8A-95C2-2FDBFB7A5C60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492593-C3BA-4D6C-907B-97A4F8A0CC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8035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85E73-CF49-CC8B-FDC2-161442D52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D86AC654-B5D0-F54D-4D5B-7CDEE149F4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E9B9A2C9-D984-9594-7F6E-59526B75763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E0D1ABA4-F64E-C5E5-BBF3-7EBE5E0518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C1D2DF4C-2C87-F751-CF56-45485BF7C76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5326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0667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895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27316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02662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19815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93329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14440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2714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85E73-CF49-CC8B-FDC2-161442D52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D86AC654-B5D0-F54D-4D5B-7CDEE149F4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E9B9A2C9-D984-9594-7F6E-59526B75763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E0D1ABA4-F64E-C5E5-BBF3-7EBE5E0518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C1D2DF4C-2C87-F751-CF56-45485BF7C76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9670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85E73-CF49-CC8B-FDC2-161442D52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D86AC654-B5D0-F54D-4D5B-7CDEE149F4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E9B9A2C9-D984-9594-7F6E-59526B75763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E0D1ABA4-F64E-C5E5-BBF3-7EBE5E0518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C1D2DF4C-2C87-F751-CF56-45485BF7C76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4886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85E73-CF49-CC8B-FDC2-161442D52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D86AC654-B5D0-F54D-4D5B-7CDEE149F4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E9B9A2C9-D984-9594-7F6E-59526B75763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E0D1ABA4-F64E-C5E5-BBF3-7EBE5E0518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C1D2DF4C-2C87-F751-CF56-45485BF7C76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1481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85E73-CF49-CC8B-FDC2-161442D52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D86AC654-B5D0-F54D-4D5B-7CDEE149F4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E9B9A2C9-D984-9594-7F6E-59526B75763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E0D1ABA4-F64E-C5E5-BBF3-7EBE5E0518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C1D2DF4C-2C87-F751-CF56-45485BF7C76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4941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318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4864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940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D1075-DED1-815E-BA9F-727DCCFC0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BE7189E1-D36D-8E4A-0ADA-09A458C89E5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备注占位符 2">
            <a:extLst>
              <a:ext uri="{FF2B5EF4-FFF2-40B4-BE49-F238E27FC236}">
                <a16:creationId xmlns:a16="http://schemas.microsoft.com/office/drawing/2014/main" id="{24EE1E38-8EC0-F0D1-EA48-6DBA28A3DD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>
            <a:extLst>
              <a:ext uri="{FF2B5EF4-FFF2-40B4-BE49-F238E27FC236}">
                <a16:creationId xmlns:a16="http://schemas.microsoft.com/office/drawing/2014/main" id="{16AEA6A1-62D1-50A9-1299-E1C34D2B51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98CA2DA-2E91-4E21-B7A4-62ABD4A1623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349" name="页脚占位符 4">
            <a:extLst>
              <a:ext uri="{FF2B5EF4-FFF2-40B4-BE49-F238E27FC236}">
                <a16:creationId xmlns:a16="http://schemas.microsoft.com/office/drawing/2014/main" id="{8DA73444-D460-9FB0-8E47-8A0CFC5E15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6859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E5D74B-D9C8-CC22-F4CE-3DEB51362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874D221-D5F7-3373-F4C0-3D87CAB1CF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752BA6-A663-5BB3-4E71-C7A6CD932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BD7E25-DFF8-3149-1902-4C59EEB9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3703E7-26BB-094F-22A6-058296292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1266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B85370-AA7E-FB10-B0D3-7F90925AF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140B80-9E64-BC9E-C2C1-AD0A961EC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21A244-4EE9-B269-C8D2-C61C212BC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C8CDBE-6747-D1C5-DB81-807973BF8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41D1E2-DA3B-5709-3240-1619CB251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338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A6415D7-BE9B-1C64-AF16-4E1C776D0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81CBBE-4508-591D-748F-C085350F8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53F38B-290E-FBB1-7560-6E96113BA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1AEC3C-4C2D-5018-F768-E13BD4B57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AA122A-404A-95D9-3448-2978BFBF0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915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373AC5-107D-2354-2989-1B6C384039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70E3318-E8A2-88B2-D49D-8C16B315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2BCF2C-E4A3-0567-1C58-9AD14D68C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5D2AA59-78FD-4470-8E5D-5B0066486475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05F84-349F-5285-F901-BD2044F9D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Linux+Shell</a:t>
            </a:r>
            <a:r>
              <a:rPr lang="zh-CN" altLang="en-US"/>
              <a:t>基础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6CEEB4-E9C0-526F-A003-D26174534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121F33-538D-4728-990C-A8B714BBA0BA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769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3BAFA0-7153-7C33-C6F7-ABBF38A3F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267DD8-BF53-E243-F4ED-EBD22CD63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23DC70-9B52-139E-4059-9D0875AA8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CA1FE07-31FF-4706-B08C-65D202C3B8C8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C70A88-CACC-33FD-1BFA-3191EAF9E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Linux+Shell</a:t>
            </a:r>
            <a:r>
              <a:rPr lang="zh-CN" altLang="en-US"/>
              <a:t>基础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55F1FA-1723-F18D-B27D-A81F39EA2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8AF227A-728E-467B-B6A0-2EA9DEA121BD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2649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1FCA5-DF76-F12E-D6F1-57774793A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2CD4B7-3E08-A65D-60C3-F4407F12F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B64B7A-C18A-E184-A102-B9048659D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69E4F4-A98C-45CE-BD62-39334D906E50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CB4B4D-5959-5777-C2A6-411957834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Python</a:t>
            </a:r>
            <a:r>
              <a:rPr lang="zh-CN" altLang="en-US"/>
              <a:t>入门到人工智能实战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5111E8-028E-3B74-4BEB-EB1723B70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876026-86DB-4795-BA64-05AD3343036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066941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4CBDB-1EFA-4D3E-D665-9ECC9F90C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0F30D3-5808-FBA6-333B-A326A6A90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D71BDFA-CAFC-C93A-5F3E-DDF124928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72D8F1-90E2-FB97-0BBB-2E3FA82D4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69E4F4-A98C-45CE-BD62-39334D906E50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085B57-F3EB-044C-621E-38CA60B1C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Python</a:t>
            </a:r>
            <a:r>
              <a:rPr lang="zh-CN" altLang="en-US"/>
              <a:t>入门到人工智能实战</a:t>
            </a:r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0C5F7C-D8CF-F0A1-6D84-FE8DB68C2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876026-86DB-4795-BA64-05AD3343036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194517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B015C3-D140-38D4-6850-80373C9F5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4F5AE3-7810-DB9F-F743-BF1B1C12E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547942-7893-69B7-D7CC-9BF9297AA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E8CC58-989C-33A4-9B6C-D8FB5B7B5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7376553-103E-5B58-2D08-0DF16329E4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3D653CF-7ADC-7F97-0E56-5C2533A5A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69E4F4-A98C-45CE-BD62-39334D906E50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9D0F054-D817-5A04-E467-D6D36C0B9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Python</a:t>
            </a:r>
            <a:r>
              <a:rPr lang="zh-CN" altLang="en-US"/>
              <a:t>入门到人工智能实战</a:t>
            </a:r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ED4DDCC-5E30-C7BE-B21C-B2253ECD8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876026-86DB-4795-BA64-05AD3343036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470329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AE455B-8A8D-7AE9-FE92-426BA56D0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AA99B3-3001-E0B3-1C9C-6ED5BB1DD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43205CE-96BE-45E2-B895-DA677AB619E6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B0C7D7-75CE-437E-0F5D-102D782A1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Linux+Shell</a:t>
            </a:r>
            <a:r>
              <a:rPr lang="zh-CN" altLang="en-US"/>
              <a:t>基础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78B8F2-FE75-02E0-5BCE-33F680B48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E156C29-633D-438A-8789-810AB06DB713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7593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6DD80E7-79C4-C3FE-53C7-401DD6B74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C0E22-398F-4CCC-A9F1-6082FF5B5B4E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0648A7D-E664-6736-C9D2-69C568186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FF9221-9842-1032-DC5F-1F8BD88C3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D91138-8369-43D9-8A35-643BE7E84AB2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6110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A8CED2-C3F1-CCEB-2772-A87F7F548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E972F5-1A9E-C552-027A-378AF8B9F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C2568D1-BD27-77CC-9646-C3B76D827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26BA0D2-8621-1EFE-18B4-FF52C5D67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69E4F4-A98C-45CE-BD62-39334D906E50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64662F-060D-03E9-8282-B66BA9D3B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Python</a:t>
            </a:r>
            <a:r>
              <a:rPr lang="zh-CN" altLang="en-US"/>
              <a:t>入门到人工智能实战</a:t>
            </a:r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7EEBD4-4066-46A2-25B4-F8C706EA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876026-86DB-4795-BA64-05AD3343036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600042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491AF7-8E5F-C071-BED5-0A1BD8942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2E0137-F3BE-B344-458D-ED71816FC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67D036-2CD5-3F28-5B00-79FB14870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F9693B-5470-0528-03ED-6C52A1B6C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B7041D-3379-BCAF-3CD7-1F0E4582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1588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A589E8-DBB4-5D15-625C-9FD1AE228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49392F-8693-0ECD-4E06-A64A249E2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B3C67A-20F4-8CB5-F1B4-E356B701A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9730BD-C3F2-813C-6719-ECD3E0F34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69E4F4-A98C-45CE-BD62-39334D906E50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790FD0-8029-5035-BB5C-E2C448B5A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Python</a:t>
            </a:r>
            <a:r>
              <a:rPr lang="zh-CN" altLang="en-US"/>
              <a:t>入门到人工智能实战</a:t>
            </a:r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8589F9-A859-2054-2987-69ECA82F1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876026-86DB-4795-BA64-05AD3343036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922703"/>
      </p:ext>
    </p:extLst>
  </p:cSld>
  <p:clrMapOvr>
    <a:masterClrMapping/>
  </p:clrMapOvr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BB0351-5469-F9A7-1033-BDFE9844F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285A92A-A08F-B92C-8934-10CD829A3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F4E36E-DD0B-5A72-0DCD-E5F4189E5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69E4F4-A98C-45CE-BD62-39334D906E50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D12EE6-F0DD-29BC-C8C6-30E98D1E5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Python</a:t>
            </a:r>
            <a:r>
              <a:rPr lang="zh-CN" altLang="en-US"/>
              <a:t>入门到人工智能实战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834E18-284F-56E7-ACDF-775AFD8A0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876026-86DB-4795-BA64-05AD3343036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113800"/>
      </p:ext>
    </p:extLst>
  </p:cSld>
  <p:clrMapOvr>
    <a:masterClrMapping/>
  </p:clrMapOvr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A32E98-C907-0E04-2D61-E1613DEDAF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900076E-0E1E-EE79-D785-D43EC7B93A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F184BA-99C2-EAFB-C055-49E4AF8BE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69E4F4-A98C-45CE-BD62-39334D906E50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46904D-454A-5415-A79E-8610CAA62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Python</a:t>
            </a:r>
            <a:r>
              <a:rPr lang="zh-CN" altLang="en-US"/>
              <a:t>入门到人工智能实战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0AB075-CF31-EB06-BDFC-22795D076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876026-86DB-4795-BA64-05AD3343036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915212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8623D0-8930-A866-5CEB-6DE71CED1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57B08F-ED16-052C-D0EC-4FF06DCB2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77C99E-8A2D-5A44-F91C-8A4F62490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159C6C-E9E2-7D7C-B063-A5ACF41A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88C1A4-1069-504A-5C53-9D983FCA1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11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928399-F43A-90A1-3C79-5287F825C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5D099D-672F-8B45-2833-2F05EFD2D9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F87BBB-EB2B-9737-59F1-47B5B0101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933C70-937F-40A0-E7DA-B7A36CA11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2CF383-42A8-F366-BC9E-57342B930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3BD1D1-0278-47F2-E193-60C69B518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6736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67E514-A075-4B91-1F65-D0AB66F92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0ED6AC-F36A-7D8D-6326-44E070DC7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39F61B-5421-5CBB-7354-CA937427F1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69D43E-3CD5-94BC-E059-5C69F6C3D1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B5EF73E-C719-8A7C-89BA-0954602E1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9710CEF-F200-0866-0A08-5C3D6897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1FE1F4D-AD6D-3943-FDEF-B184C046E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6B4B092-EC8F-21ED-22BC-6EADC1A5D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35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F40871-42AF-D353-C83F-3A8F0C22D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3521A3E-3370-DB9A-F2B4-CF63B3A06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E24D824-EDB6-6AC9-6912-C58BC22AB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18AF9C-7EC8-E17B-B5D6-CC372E1C6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112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2E0E010-BD8F-3B72-8385-D8565E1B3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8393244-1A98-D5C5-FF7C-EA7036391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2F9095-522C-5EBF-24F3-EF01DA1DB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373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D0EF08-363A-EBED-316C-997E02328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049B58-DA86-4B24-5731-14E7FF719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FAC48FA-655C-2F25-C70D-9C5353F8D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C99923-38C8-C8B9-F287-45934B993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73F553-A89A-CE94-BEF7-DB8667B55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AA1870-7CED-85F2-BD3F-6F6DB37C4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726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1664A-4EA6-B148-B11B-B48D5DF69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53F8A38-C091-AE05-39B1-85AEF24F96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445E78E-04F9-4507-963E-86DB39E5B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DA46A5-D19A-250D-885D-3902FD8B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024E27-FA73-313E-BA45-6CABBDE64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6F4031-5944-54A0-583C-8CDDF6F74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3135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4E50AF9-AE60-6656-EB32-D119738F7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A8D66E-8EBB-9DA3-55D6-3C030E3D5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FA2FA2-DFF6-7851-5625-98757D0EF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9F75F-96B3-456A-B356-60B090A36699}" type="datetimeFigureOut">
              <a:rPr lang="zh-CN" altLang="en-US" smtClean="0"/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4663CB-677D-1AFC-66D2-F33497794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BAB2F6-4132-ABA1-24CE-9275146793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09B8E-FCAF-4BFF-878B-079A92A170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641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B1804D9-4E71-6F4A-FC08-25C135353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FA08F5-1C30-8157-9C30-8480CC2E2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7F34D4-D687-BE4C-2555-93081D7A2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869E4F4-A98C-45CE-BD62-39334D906E50}" type="datetime1">
              <a:rPr lang="zh-CN" altLang="en-US" smtClean="0"/>
              <a:pPr>
                <a:defRPr/>
              </a:pPr>
              <a:t>2024/4/30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E64BBA-0C1E-C49F-E184-B4357CC50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altLang="zh-CN"/>
              <a:t>Python</a:t>
            </a:r>
            <a:r>
              <a:rPr lang="zh-CN" altLang="en-US"/>
              <a:t>入门到人工智能实战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50F037-E6FB-6C07-909B-ECC897A44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A876026-86DB-4795-BA64-05AD33430367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877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FCF63D-44A1-02CB-C2F6-85340CFA27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第</a:t>
            </a:r>
            <a:r>
              <a:rPr lang="en-US" altLang="zh-CN" sz="6000" dirty="0"/>
              <a:t>11</a:t>
            </a:r>
            <a:r>
              <a:rPr lang="zh-CN" altLang="en-US" sz="6000" dirty="0"/>
              <a:t>章 </a:t>
            </a:r>
            <a:r>
              <a:rPr lang="zh-CN" altLang="en-US" sz="60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1731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900124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扩散模型的直观理解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---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不断去噪声（这个噪声预先未知）</a:t>
            </a:r>
            <a:endParaRPr lang="en-US" altLang="zh-CN" sz="2400" b="1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400" b="1" dirty="0"/>
              <a:t>但可以用神经网络拟合这个噪声</a:t>
            </a:r>
            <a:endParaRPr lang="zh-CN" altLang="zh-CN" sz="2400" b="1" dirty="0"/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75D680A-F21F-F3AA-88EB-C1563E1A5A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409" y="2520949"/>
            <a:ext cx="8229599" cy="358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1000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81024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扩散模型的背后原理</a:t>
            </a:r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77E0F55-E4B9-41C2-FE56-86B94E445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A368C9A6-2498-0EC7-8342-A6D2A2C399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47849" y="2028825"/>
          <a:ext cx="8582025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7066753" imgH="5146682" progId="Visio.Drawing.11">
                  <p:embed/>
                </p:oleObj>
              </mc:Choice>
              <mc:Fallback>
                <p:oleObj name="Visio" r:id="rId3" imgW="7066753" imgH="5146682" progId="Visio.Drawing.11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A368C9A6-2498-0EC7-8342-A6D2A2C399F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47849" y="2028825"/>
                        <a:ext cx="8582025" cy="4438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2700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81024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扩散模型的训练和测试（采样）过程</a:t>
            </a:r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77E0F55-E4B9-41C2-FE56-86B94E445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CE199B4C-2B96-76AD-0BEE-FB26B07E9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1EDA28B6-ABC8-8FF0-6509-94EBF6C9E14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52624" y="2133602"/>
          <a:ext cx="8372475" cy="4143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29616" imgH="2321822" progId="Visio.Drawing.11">
                  <p:embed/>
                </p:oleObj>
              </mc:Choice>
              <mc:Fallback>
                <p:oleObj name="Visio" r:id="rId3" imgW="6229616" imgH="2321822" progId="Visio.Drawing.11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1EDA28B6-ABC8-8FF0-6509-94EBF6C9E14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2624" y="2133602"/>
                        <a:ext cx="8372475" cy="414337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4693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81024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扩散模型的挑战</a:t>
            </a:r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77E0F55-E4B9-41C2-FE56-86B94E445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CE199B4C-2B96-76AD-0BEE-FB26B07E9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内容占位符 5">
                <a:extLst>
                  <a:ext uri="{FF2B5EF4-FFF2-40B4-BE49-F238E27FC236}">
                    <a16:creationId xmlns:a16="http://schemas.microsoft.com/office/drawing/2014/main" id="{E3238843-DF09-33D8-8318-5F8D2879C8D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981200" y="1966899"/>
                <a:ext cx="8515350" cy="455772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2730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采样速度慢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采样只能串行，而且步数一般较大，如</a:t>
                </a:r>
                <a:r>
                  <a:rPr kumimoji="0" lang="en-US" altLang="zh-CN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T=1000</a:t>
                </a: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加噪声的大小与输入图像大小相同，处理高分辨率图像问题。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DDPM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采样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固定的方差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zh-CN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kumimoji="0" lang="en-US" altLang="zh-CN" sz="2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b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𝜃</m:t>
                        </m:r>
                      </m:sub>
                    </m:sSub>
                    <m:r>
                      <a:rPr kumimoji="0" lang="en-US" altLang="zh-CN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kumimoji="0" lang="zh-CN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kumimoji="0" lang="en-US" altLang="zh-CN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,</m:t>
                    </m:r>
                    <m:r>
                      <a:rPr kumimoji="0" lang="en-US" altLang="zh-CN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𝑡</m:t>
                    </m:r>
                    <m:r>
                      <a:rPr kumimoji="0" lang="en-US" altLang="zh-CN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，影响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NLL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度量指标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训练时不够稳定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如何实现多模态？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730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7" name="内容占位符 5">
                <a:extLst>
                  <a:ext uri="{FF2B5EF4-FFF2-40B4-BE49-F238E27FC236}">
                    <a16:creationId xmlns:a16="http://schemas.microsoft.com/office/drawing/2014/main" id="{E3238843-DF09-33D8-8318-5F8D2879C8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81200" y="1966899"/>
                <a:ext cx="8515350" cy="4557726"/>
              </a:xfrm>
              <a:prstGeom prst="rect">
                <a:avLst/>
              </a:prstGeom>
              <a:blipFill>
                <a:blip r:embed="rId3"/>
                <a:stretch>
                  <a:fillRect l="-716" t="-937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5105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81024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扩散模型的改进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（可参考</a:t>
            </a:r>
            <a:r>
              <a:rPr lang="en-US" altLang="zh-CN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IDDPM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或</a:t>
            </a:r>
            <a:r>
              <a:rPr lang="en-US" altLang="zh-CN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DDIM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2400" dirty="0">
              <a:effectLst/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77E0F55-E4B9-41C2-FE56-86B94E445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CE199B4C-2B96-76AD-0BEE-FB26B07E9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内容占位符 5">
                <a:extLst>
                  <a:ext uri="{FF2B5EF4-FFF2-40B4-BE49-F238E27FC236}">
                    <a16:creationId xmlns:a16="http://schemas.microsoft.com/office/drawing/2014/main" id="{E3238843-DF09-33D8-8318-5F8D2879C8D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981200" y="1966899"/>
                <a:ext cx="8515350" cy="455772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2730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加快采样的理论基础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altLang="zh-CN" sz="20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𝑝</m:t>
                    </m:r>
                    <m:d>
                      <m:dPr>
                        <m:ctrlPr>
                          <a:rPr kumimoji="0" lang="en-US" altLang="zh-CN" sz="20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0</m:t>
                            </m:r>
                          </m:sub>
                        </m:sSub>
                      </m:e>
                    </m:d>
                    <m:groupChr>
                      <m:groupChrPr>
                        <m:chr m:val="→"/>
                        <m:vertJc m:val="bot"/>
                        <m:ctrlPr>
                          <a:rPr kumimoji="0" lang="en-US" altLang="zh-CN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kumimoji="0" lang="zh-CN" alt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贝</m:t>
                        </m:r>
                        <m:r>
                          <a:rPr kumimoji="0" lang="zh-CN" altLang="en-US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叶斯</m:t>
                        </m:r>
                      </m:e>
                    </m:groupChr>
                    <m:r>
                      <a:rPr kumimoji="0" lang="en-US" altLang="zh-CN" sz="20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𝑝</m:t>
                    </m:r>
                    <m:d>
                      <m:dPr>
                        <m:ctrlPr>
                          <a:rPr kumimoji="0" lang="en-US" altLang="zh-CN" sz="20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𝑡</m:t>
                            </m:r>
                            <m: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−1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𝑡</m:t>
                            </m:r>
                          </m:sub>
                        </m:sSub>
                        <m:r>
                          <a:rPr kumimoji="0" lang="en-US" altLang="zh-CN" sz="20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,</m:t>
                        </m:r>
                        <m:sSub>
                          <m:sSubPr>
                            <m:ctrlP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0</m:t>
                            </m:r>
                          </m:sub>
                        </m:sSub>
                      </m:e>
                    </m:d>
                    <m:groupChr>
                      <m:groupChrPr>
                        <m:chr m:val="→"/>
                        <m:vertJc m:val="bot"/>
                        <m:ctrlPr>
                          <a:rPr kumimoji="0" lang="en-US" altLang="zh-CN" sz="20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kumimoji="0" lang="zh-CN" alt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近</m:t>
                        </m:r>
                        <m:r>
                          <a:rPr kumimoji="0" lang="zh-CN" altLang="en-US" sz="2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似</m:t>
                        </m:r>
                      </m:e>
                    </m:groupChr>
                    <m:r>
                      <a:rPr kumimoji="0" lang="en-US" altLang="zh-CN" sz="20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𝑝</m:t>
                    </m:r>
                    <m:d>
                      <m:dPr>
                        <m:ctrlPr>
                          <a:rPr kumimoji="0" lang="en-US" altLang="zh-CN" sz="20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𝑡</m:t>
                            </m:r>
                            <m:r>
                              <a:rPr kumimoji="0" lang="en-US" altLang="zh-CN" sz="20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−1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0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损失函数只依赖于</a:t>
                </a:r>
                <a14:m>
                  <m:oMath xmlns:m="http://schemas.openxmlformats.org/officeDocument/2006/math">
                    <m:r>
                      <a:rPr kumimoji="0" lang="en-US" altLang="zh-CN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𝑝</m:t>
                    </m:r>
                    <m:d>
                      <m:dPr>
                        <m:ctrlPr>
                          <a:rPr kumimoji="0" lang="en-US" altLang="zh-CN" sz="2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en-US" altLang="zh-CN" sz="24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4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4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kumimoji="0" lang="en-US" altLang="zh-CN" sz="24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4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4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，只依赖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l-GR" altLang="zh-CN" sz="20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4472C4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kumimoji="0" lang="el-GR" altLang="zh-CN" sz="2000" b="1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4472C4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accPr>
                          <m:e>
                            <m:r>
                              <a:rPr kumimoji="0" lang="zh-CN" altLang="el-GR" sz="2000" b="1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4472C4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𝜶</m:t>
                            </m:r>
                          </m:e>
                        </m:acc>
                      </m:e>
                      <m:sub>
                        <m:r>
                          <a:rPr kumimoji="0" lang="en-US" altLang="zh-CN" sz="2000" b="1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4472C4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𝒕</m:t>
                        </m:r>
                      </m:sub>
                    </m:sSub>
                  </m:oMath>
                </a14:m>
                <a:endPara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采样过程只依赖于</a:t>
                </a:r>
                <a14:m>
                  <m:oMath xmlns:m="http://schemas.openxmlformats.org/officeDocument/2006/math">
                    <m:r>
                      <a:rPr kumimoji="0" lang="en-US" altLang="zh-CN" sz="24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Cambria Math" panose="02040503050406030204" pitchFamily="18" charset="0"/>
                        <a:cs typeface="+mn-cs"/>
                      </a:rPr>
                      <m:t>𝑝</m:t>
                    </m:r>
                    <m:d>
                      <m:dPr>
                        <m:ctrlPr>
                          <a:rPr kumimoji="0" lang="en-US" altLang="zh-CN" sz="2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en-US" altLang="zh-CN" sz="24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4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4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𝑡</m:t>
                            </m:r>
                            <m:r>
                              <a:rPr kumimoji="0" lang="en-US" altLang="zh-CN" sz="2400" b="0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−1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kumimoji="0" lang="en-US" altLang="zh-CN" sz="24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4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400" b="0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FF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730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加快采样速度</a:t>
                </a:r>
                <a:r>
                  <a:rPr kumimoji="0" lang="zh-CN" altLang="zh-CN" sz="24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设计了两种方法来采样子序列方法，分别是：</a:t>
                </a:r>
                <a:endParaRPr kumimoji="0" lang="en-US" altLang="zh-CN" sz="24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1187450" marR="0" lvl="2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线性法</a:t>
                </a:r>
                <a:r>
                  <a:rPr kumimoji="0" lang="en-US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(Linear)</a:t>
                </a: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：采用线性的序列；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zh-CN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𝒯</m:t>
                        </m:r>
                      </m:e>
                      <m:sub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=[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𝐶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∗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𝑖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kumimoji="0" lang="en-US" altLang="zh-CN" sz="20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1187450" marR="0" lvl="2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平方法</a:t>
                </a:r>
                <a:r>
                  <a:rPr kumimoji="0" lang="en-US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(Quadratic)</a:t>
                </a: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：采样二次方的序列；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zh-CN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𝒯</m:t>
                        </m:r>
                      </m:e>
                      <m:sub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=[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𝐶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∗</m:t>
                    </m:r>
                    <m:sSup>
                      <m:sSupPr>
                        <m:ctrlPr>
                          <a:rPr kumimoji="0" lang="zh-CN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p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kumimoji="0" lang="zh-CN" altLang="zh-CN" sz="20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7" name="内容占位符 5">
                <a:extLst>
                  <a:ext uri="{FF2B5EF4-FFF2-40B4-BE49-F238E27FC236}">
                    <a16:creationId xmlns:a16="http://schemas.microsoft.com/office/drawing/2014/main" id="{E3238843-DF09-33D8-8318-5F8D2879C8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81200" y="1966899"/>
                <a:ext cx="8515350" cy="4557726"/>
              </a:xfrm>
              <a:prstGeom prst="rect">
                <a:avLst/>
              </a:prstGeom>
              <a:blipFill>
                <a:blip r:embed="rId3"/>
                <a:stretch>
                  <a:fillRect l="-716" t="-937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5696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81024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扩散模型的改进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（可参考</a:t>
            </a:r>
            <a:r>
              <a:rPr lang="en-US" altLang="zh-CN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IDDPM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或</a:t>
            </a:r>
            <a:r>
              <a:rPr lang="en-US" altLang="zh-CN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DDIM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2400" dirty="0">
              <a:effectLst/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77E0F55-E4B9-41C2-FE56-86B94E445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CE199B4C-2B96-76AD-0BEE-FB26B07E9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内容占位符 5">
            <a:extLst>
              <a:ext uri="{FF2B5EF4-FFF2-40B4-BE49-F238E27FC236}">
                <a16:creationId xmlns:a16="http://schemas.microsoft.com/office/drawing/2014/main" id="{E3238843-DF09-33D8-8318-5F8D2879C8DB}"/>
              </a:ext>
            </a:extLst>
          </p:cNvPr>
          <p:cNvSpPr txBox="1">
            <a:spLocks/>
          </p:cNvSpPr>
          <p:nvPr/>
        </p:nvSpPr>
        <p:spPr bwMode="auto">
          <a:xfrm>
            <a:off x="2009775" y="1971675"/>
            <a:ext cx="8515350" cy="4557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73050" marR="0" lvl="0" indent="-27305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加快采样的效果（</a:t>
            </a: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DDPM</a:t>
            </a:r>
            <a:r>
              <a:rPr kumimoji="0" lang="zh-CN" altLang="zh-CN" sz="2400" b="0" i="0" u="none" strike="noStrike" kern="1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DDIM</a:t>
            </a:r>
            <a:r>
              <a:rPr kumimoji="0" lang="zh-CN" altLang="zh-CN" sz="2400" b="0" i="0" u="none" strike="noStrike" kern="1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的效果比较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kumimoji="0" lang="zh-CN" altLang="zh-CN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68C1CA19-C31F-66E6-F7A3-27B9DAC6C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775" y="2452700"/>
            <a:ext cx="8315325" cy="371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81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81024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扩散模型的改进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（可参考</a:t>
            </a:r>
            <a:r>
              <a:rPr lang="en-US" altLang="zh-CN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IDDPM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或</a:t>
            </a:r>
            <a:r>
              <a:rPr lang="en-US" altLang="zh-CN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DDIM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2400" dirty="0">
              <a:effectLst/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77E0F55-E4B9-41C2-FE56-86B94E445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CE199B4C-2B96-76AD-0BEE-FB26B07E9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内容占位符 5">
                <a:extLst>
                  <a:ext uri="{FF2B5EF4-FFF2-40B4-BE49-F238E27FC236}">
                    <a16:creationId xmlns:a16="http://schemas.microsoft.com/office/drawing/2014/main" id="{E3238843-DF09-33D8-8318-5F8D2879C8D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981200" y="1966899"/>
                <a:ext cx="8515350" cy="455772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2730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学习</a:t>
                </a:r>
                <a14:m>
                  <m:oMath xmlns:m="http://schemas.openxmlformats.org/officeDocument/2006/math">
                    <m:r>
                      <a:rPr kumimoji="0" lang="zh-CN" altLang="en-US" sz="24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方差</m:t>
                    </m:r>
                    <m:sSub>
                      <m:sSubPr>
                        <m:ctrlPr>
                          <a:rPr kumimoji="0" lang="zh-CN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kumimoji="0" lang="en-US" altLang="zh-CN" sz="24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b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zh-CN" altLang="zh-CN" sz="24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24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0" lang="en-US" altLang="zh-CN" sz="2400" b="0" i="1" u="none" strike="noStrike" kern="120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，改善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NLL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指标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zh-CN" altLang="zh-CN" sz="2400" b="0" i="1" u="none" strike="noStrike" kern="1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kumimoji="0" lang="en-US" altLang="zh-CN" sz="2400" b="0" i="0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b>
                        <m:r>
                          <a:rPr kumimoji="0" lang="en-US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𝜃</m:t>
                        </m:r>
                      </m:sub>
                    </m:sSub>
                    <m:r>
                      <a:rPr kumimoji="0" lang="en-US" altLang="zh-CN" sz="24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kumimoji="0" lang="zh-CN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kumimoji="0" lang="en-US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kumimoji="0" lang="en-US" altLang="zh-CN" sz="24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,</m:t>
                    </m:r>
                    <m:r>
                      <a:rPr kumimoji="0" lang="en-US" altLang="zh-CN" sz="24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𝑡</m:t>
                    </m:r>
                    <m:r>
                      <a:rPr kumimoji="0" lang="en-US" altLang="zh-CN" sz="24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)=</m:t>
                    </m:r>
                    <m:r>
                      <m:rPr>
                        <m:sty m:val="p"/>
                      </m:rPr>
                      <a:rPr kumimoji="0" lang="en-US" altLang="zh-CN" sz="2400" b="0" i="0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exp</m:t>
                    </m:r>
                    <m:r>
                      <a:rPr kumimoji="0" lang="en-US" altLang="zh-CN" sz="2400" b="0" i="0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⁡</m:t>
                    </m:r>
                    <m:r>
                      <a:rPr kumimoji="0" lang="en-US" altLang="zh-CN" sz="24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kumimoji="0" lang="en-US" altLang="zh-CN" sz="24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𝑣𝑙𝑜𝑔</m:t>
                    </m:r>
                    <m:sSub>
                      <m:sSubPr>
                        <m:ctrlPr>
                          <a:rPr kumimoji="0" lang="zh-CN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𝛽</m:t>
                        </m:r>
                      </m:e>
                      <m:sub>
                        <m:r>
                          <a:rPr kumimoji="0" lang="en-US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kumimoji="0" lang="en-US" altLang="zh-CN" sz="24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kumimoji="0" lang="zh-CN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kumimoji="0" lang="en-US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1−</m:t>
                        </m:r>
                        <m:r>
                          <a:rPr kumimoji="0" lang="en-US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</m:d>
                    <m:r>
                      <a:rPr kumimoji="0" lang="en-US" altLang="zh-CN" sz="24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𝑙𝑜𝑔</m:t>
                    </m:r>
                    <m:acc>
                      <m:accPr>
                        <m:chr m:val="̃"/>
                        <m:ctrlPr>
                          <a:rPr kumimoji="0" lang="zh-CN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kumimoji="0" lang="en-US" altLang="zh-CN" sz="24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𝛽</m:t>
                        </m:r>
                      </m:e>
                    </m:acc>
                    <m:r>
                      <a:rPr kumimoji="0" lang="en-US" altLang="zh-CN" sz="24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kumimoji="0" lang="zh-CN" altLang="zh-CN" sz="24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           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其中</a:t>
                </a:r>
                <a14:m>
                  <m:oMath xmlns:m="http://schemas.openxmlformats.org/officeDocument/2006/math">
                    <m:r>
                      <a:rPr kumimoji="0" lang="en-US" altLang="zh-CN" sz="24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是可学习的参数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730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修改对噪声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l-GR" altLang="zh-CN" sz="2400" b="1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4472C4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kumimoji="0" lang="el-GR" altLang="zh-CN" sz="2400" b="1" i="1" u="none" strike="noStrike" kern="1200" cap="none" spc="0" normalizeH="0" baseline="0" noProof="0" dirty="0" smtClean="0">
                                <a:ln>
                                  <a:noFill/>
                                </a:ln>
                                <a:solidFill>
                                  <a:srgbClr val="4472C4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accPr>
                          <m:e>
                            <m:r>
                              <a:rPr kumimoji="0" lang="zh-CN" altLang="el-GR" sz="2400" b="1" i="1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4472C4"/>
                                </a:solidFill>
                                <a:effectLst/>
                                <a:highlight>
                                  <a:srgbClr val="FFFFFF"/>
                                </a:highlight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𝜶</m:t>
                            </m:r>
                          </m:e>
                        </m:acc>
                      </m:e>
                      <m:sub>
                        <m:r>
                          <a:rPr kumimoji="0" lang="en-US" altLang="zh-CN" sz="2400" b="1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4472C4"/>
                            </a:solidFill>
                            <a:effectLst/>
                            <a:highlight>
                              <a:srgbClr val="FFFFFF"/>
                            </a:highlight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rPr>
                          <m:t>𝒕</m:t>
                        </m:r>
                      </m:sub>
                    </m:sSub>
                  </m:oMath>
                </a14:m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的取值方式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DDPM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的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kumimoji="0" lang="zh-CN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accPr>
                      <m:e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</m:acc>
                  </m:oMath>
                </a14:m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线性表示，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改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为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IDDPM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的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kumimoji="0" lang="zh-CN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accPr>
                      <m:e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</m:acc>
                  </m:oMath>
                </a14:m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的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cosine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表示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下图中，上边为</a:t>
                </a: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DDPM</a:t>
                </a:r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取值效果，下边为</a:t>
                </a: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IDDPM</a:t>
                </a:r>
                <a:r>
                  <a:rPr kumimoji="0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效果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。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7" name="内容占位符 5">
                <a:extLst>
                  <a:ext uri="{FF2B5EF4-FFF2-40B4-BE49-F238E27FC236}">
                    <a16:creationId xmlns:a16="http://schemas.microsoft.com/office/drawing/2014/main" id="{E3238843-DF09-33D8-8318-5F8D2879C8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81200" y="1966899"/>
                <a:ext cx="8515350" cy="4557726"/>
              </a:xfrm>
              <a:prstGeom prst="rect">
                <a:avLst/>
              </a:prstGeom>
              <a:blipFill>
                <a:blip r:embed="rId3"/>
                <a:stretch>
                  <a:fillRect l="-716" t="-937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图片 18">
            <a:extLst>
              <a:ext uri="{FF2B5EF4-FFF2-40B4-BE49-F238E27FC236}">
                <a16:creationId xmlns:a16="http://schemas.microsoft.com/office/drawing/2014/main" id="{33AF96BE-E358-377A-3EFD-B812E1F114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2700" y="4530725"/>
            <a:ext cx="7029450" cy="209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35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81024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扩散模型的改进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（可参考</a:t>
            </a:r>
            <a:r>
              <a:rPr lang="en-US" altLang="zh-CN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IDDPM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或</a:t>
            </a:r>
            <a:r>
              <a:rPr lang="en-US" altLang="zh-CN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DDIM</a:t>
            </a:r>
            <a:r>
              <a:rPr lang="zh-CN" altLang="en-US" sz="24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2400" dirty="0">
              <a:effectLst/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77E0F55-E4B9-41C2-FE56-86B94E445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CE199B4C-2B96-76AD-0BEE-FB26B07E9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内容占位符 5">
                <a:extLst>
                  <a:ext uri="{FF2B5EF4-FFF2-40B4-BE49-F238E27FC236}">
                    <a16:creationId xmlns:a16="http://schemas.microsoft.com/office/drawing/2014/main" id="{E3238843-DF09-33D8-8318-5F8D2879C8D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981200" y="1966899"/>
                <a:ext cx="8515350" cy="455772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2730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使训练更稳定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在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DDPM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中的训练中， 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t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是从均匀分布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U[0,T]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中采样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，改为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采用基于重要性采样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rPr>
                  <a:t>下图中绿线为修改后，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按照前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 10 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个历史数据的平均作为目前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zh-CN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ℒ</m:t>
                        </m:r>
                      </m:e>
                      <m:sub>
                        <m:r>
                          <a:rPr kumimoji="0" lang="en-US" altLang="zh-CN" sz="24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情况的估计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Times New Roman" panose="02020603050405020304" pitchFamily="18" charset="0"/>
                  </a:rPr>
                  <a:t>。</a:t>
                </a: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7" name="内容占位符 5">
                <a:extLst>
                  <a:ext uri="{FF2B5EF4-FFF2-40B4-BE49-F238E27FC236}">
                    <a16:creationId xmlns:a16="http://schemas.microsoft.com/office/drawing/2014/main" id="{E3238843-DF09-33D8-8318-5F8D2879C8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81200" y="1966899"/>
                <a:ext cx="8515350" cy="4557726"/>
              </a:xfrm>
              <a:prstGeom prst="rect">
                <a:avLst/>
              </a:prstGeom>
              <a:blipFill>
                <a:blip r:embed="rId3"/>
                <a:stretch>
                  <a:fillRect l="-716" t="-937" r="-931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图片 18">
            <a:extLst>
              <a:ext uri="{FF2B5EF4-FFF2-40B4-BE49-F238E27FC236}">
                <a16:creationId xmlns:a16="http://schemas.microsoft.com/office/drawing/2014/main" id="{07AC1CEB-2CC1-1CC3-0BEF-A32206D70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199" y="4162425"/>
            <a:ext cx="8201025" cy="255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300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81024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扩散模型两次关键迭代</a:t>
            </a:r>
            <a:endParaRPr lang="en-US" altLang="zh-CN" sz="2400" dirty="0">
              <a:effectLst/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77E0F55-E4B9-41C2-FE56-86B94E445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CE199B4C-2B96-76AD-0BEE-FB26B07E9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内容占位符 5">
            <a:extLst>
              <a:ext uri="{FF2B5EF4-FFF2-40B4-BE49-F238E27FC236}">
                <a16:creationId xmlns:a16="http://schemas.microsoft.com/office/drawing/2014/main" id="{E3238843-DF09-33D8-8318-5F8D2879C8DB}"/>
              </a:ext>
            </a:extLst>
          </p:cNvPr>
          <p:cNvSpPr txBox="1">
            <a:spLocks/>
          </p:cNvSpPr>
          <p:nvPr/>
        </p:nvSpPr>
        <p:spPr bwMode="auto">
          <a:xfrm>
            <a:off x="1981200" y="1966899"/>
            <a:ext cx="8201025" cy="4557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73050" marR="0" lvl="0" indent="-27305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扩散模型第一次关键迭代：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730250" marR="0" lvl="1" indent="-27305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在像素空间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t>Pixel Space)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之外引入潜在空间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(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t>Latent Space)。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扩散模型最初是基于像素空间的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t>Pixel Diffusion，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需要处理高分辨率图像等高维（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t>high dimensional）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数据，导致模型的处理速度较慢。典型代表为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Stable Diffusion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模型。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273050" marR="0" lvl="0" indent="-27305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扩散模型第二次关键迭代：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730250" marR="0" lvl="1" indent="-27305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在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Latent Diffusion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基础上将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U-Net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架构转换成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Transformer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。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Transformer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架构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scalability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能力更强、更适合做生成。典型代表为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DiT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模型。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273050" marR="0" lvl="0" indent="-27305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7906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6E75F-57AE-0149-5065-CACEDFC9F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6272A1AD-4745-14B2-22BA-54DE13F52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06A499-3889-9E16-951F-0EB8F7EE1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946142F8-3B32-3616-5D94-425D36E3A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6170666-91D2-2A9C-0A04-B74CFB305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28627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扩散模型的昨天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今天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明天</a:t>
            </a:r>
            <a:endParaRPr lang="zh-CN" altLang="zh-CN" sz="2400" b="1" dirty="0"/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4E444C-A76F-5809-0483-312C2952E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6B79B66-2CFB-CBF4-A832-CB8D1B82C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B5D31DF-2317-8144-531C-C289289121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F3BF00E-BBAF-B388-B2D9-690C0A388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EA9B36B-94AE-F162-0909-E4EE2ACC10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C193A8D-5007-0C2B-6473-3C5789A73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1B7C4EC6-A151-4253-B86B-38B25BA2E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587AF1F-3FF4-EF80-1041-0FED3C271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EA945D88-BCAD-75E1-88AB-7FBDC4D05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C257BD90-B82B-2769-36E0-D49B00B3EE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4ACB1DE1-1F71-90C8-26A6-31A50D66B5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56276956-59B7-DFE5-E06D-47D454BAD7AF}"/>
                  </a:ext>
                </a:extLst>
              </p:cNvPr>
              <p:cNvSpPr txBox="1"/>
              <p:nvPr/>
            </p:nvSpPr>
            <p:spPr>
              <a:xfrm>
                <a:off x="1952624" y="2026349"/>
                <a:ext cx="8258175" cy="14465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730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自编码器（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Autoencoder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，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AE </a:t>
                </a:r>
                <a:r>
                  <a:rPr kumimoji="0" lang="zh-CN" altLang="zh-CN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）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7302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自编码器是神经网络的一种，经过训练后能尝试将输入复制到输出，该网络由两部分构成，</a:t>
                </a:r>
                <a:r>
                  <a:rPr kumimoji="0" lang="en-US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,</a:t>
                </a: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如下图所示，一个是编码器，</a:t>
                </a:r>
                <a14:m>
                  <m:oMath xmlns:m="http://schemas.openxmlformats.org/officeDocument/2006/math"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h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𝑓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表示编码器；另一个是解码器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0" lang="zh-CN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acc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𝑔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h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。</a:t>
                </a:r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56276956-59B7-DFE5-E06D-47D454BAD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2624" y="2026349"/>
                <a:ext cx="8258175" cy="1446550"/>
              </a:xfrm>
              <a:prstGeom prst="rect">
                <a:avLst/>
              </a:prstGeom>
              <a:blipFill>
                <a:blip r:embed="rId3"/>
                <a:stretch>
                  <a:fillRect l="-738" t="-2941" b="-630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2">
            <a:extLst>
              <a:ext uri="{FF2B5EF4-FFF2-40B4-BE49-F238E27FC236}">
                <a16:creationId xmlns:a16="http://schemas.microsoft.com/office/drawing/2014/main" id="{3E1E72DB-A584-7381-D76E-B9B488C208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C578D71A-BC41-74DA-4C07-42D5814CD7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43150" y="3790674"/>
          <a:ext cx="7867649" cy="224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73009" imgH="2247586" progId="Visio.Drawing.11">
                  <p:embed/>
                </p:oleObj>
              </mc:Choice>
              <mc:Fallback>
                <p:oleObj name="Visio" r:id="rId4" imgW="4673009" imgH="2247586" progId="Visio.Drawing.11">
                  <p:embed/>
                  <p:pic>
                    <p:nvPicPr>
                      <p:cNvPr id="19" name="对象 18">
                        <a:extLst>
                          <a:ext uri="{FF2B5EF4-FFF2-40B4-BE49-F238E27FC236}">
                            <a16:creationId xmlns:a16="http://schemas.microsoft.com/office/drawing/2014/main" id="{C578D71A-BC41-74DA-4C07-42D5814CD7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3150" y="3790674"/>
                        <a:ext cx="7867649" cy="22479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9099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6E75F-57AE-0149-5065-CACEDFC9F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6272A1AD-4745-14B2-22BA-54DE13F52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06A499-3889-9E16-951F-0EB8F7EE1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946142F8-3B32-3616-5D94-425D36E3A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6170666-91D2-2A9C-0A04-B74CFB305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28627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扩散模型的昨天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今天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明天</a:t>
            </a:r>
            <a:endParaRPr lang="zh-CN" altLang="zh-CN" sz="2400" b="1" dirty="0"/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4E444C-A76F-5809-0483-312C2952E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6B79B66-2CFB-CBF4-A832-CB8D1B82C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B5D31DF-2317-8144-531C-C289289121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F3BF00E-BBAF-B388-B2D9-690C0A388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EA9B36B-94AE-F162-0909-E4EE2ACC10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C193A8D-5007-0C2B-6473-3C5789A73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1B7C4EC6-A151-4253-B86B-38B25BA2E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587AF1F-3FF4-EF80-1041-0FED3C271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EA945D88-BCAD-75E1-88AB-7FBDC4D05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C257BD90-B82B-2769-36E0-D49B00B3EE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4ACB1DE1-1F71-90C8-26A6-31A50D66B5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6276956-59B7-DFE5-E06D-47D454BAD7AF}"/>
              </a:ext>
            </a:extLst>
          </p:cNvPr>
          <p:cNvSpPr txBox="1"/>
          <p:nvPr/>
        </p:nvSpPr>
        <p:spPr>
          <a:xfrm>
            <a:off x="1952624" y="2026349"/>
            <a:ext cx="8258175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3050" marR="0" lvl="0" indent="-27305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tabLst/>
              <a:defRPr/>
            </a:pPr>
            <a:r>
              <a:rPr kumimoji="0" lang="zh-CN" altLang="zh-CN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去噪自编码器（</a:t>
            </a: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Denoising autoencoder</a:t>
            </a:r>
            <a:r>
              <a:rPr kumimoji="0" lang="zh-CN" altLang="zh-CN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DAE </a:t>
            </a:r>
            <a:r>
              <a:rPr kumimoji="0" lang="zh-CN" altLang="zh-CN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730250" marR="0" lvl="1" indent="-27305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tabLst/>
              <a:defRPr/>
            </a:pPr>
            <a:r>
              <a:rPr kumimoji="0" lang="zh-CN" altLang="zh-CN" sz="20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去噪自编码器的输入为被损坏数据（或添加噪声），并训练来预测原始没被损坏数据作为输出的自编码器。其架构图如下所示：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3E1E72DB-A584-7381-D76E-B9B488C208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4D59A8A-09FF-0E13-86CC-B88F9CFF7E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92CECDAA-3BBB-4534-D569-31ECC7C1161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33625" y="3276600"/>
          <a:ext cx="8115300" cy="2971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644825" imgH="2338790" progId="Visio.Drawing.11">
                  <p:embed/>
                </p:oleObj>
              </mc:Choice>
              <mc:Fallback>
                <p:oleObj name="Visio" r:id="rId3" imgW="5644825" imgH="2338790" progId="Visio.Drawing.11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92CECDAA-3BBB-4534-D569-31ECC7C1161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3625" y="3276600"/>
                        <a:ext cx="8115300" cy="297179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8176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6E75F-57AE-0149-5065-CACEDFC9F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6272A1AD-4745-14B2-22BA-54DE13F52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06A499-3889-9E16-951F-0EB8F7EE1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946142F8-3B32-3616-5D94-425D36E3A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6170666-91D2-2A9C-0A04-B74CFB305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28627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扩散模型的昨天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今天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明天</a:t>
            </a:r>
            <a:endParaRPr lang="zh-CN" altLang="zh-CN" sz="2400" b="1" dirty="0"/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4E444C-A76F-5809-0483-312C2952E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6B79B66-2CFB-CBF4-A832-CB8D1B82C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B5D31DF-2317-8144-531C-C289289121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F3BF00E-BBAF-B388-B2D9-690C0A388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EA9B36B-94AE-F162-0909-E4EE2ACC10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C193A8D-5007-0C2B-6473-3C5789A73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1B7C4EC6-A151-4253-B86B-38B25BA2E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587AF1F-3FF4-EF80-1041-0FED3C271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EA945D88-BCAD-75E1-88AB-7FBDC4D05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C257BD90-B82B-2769-36E0-D49B00B3EE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4ACB1DE1-1F71-90C8-26A6-31A50D66B5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56276956-59B7-DFE5-E06D-47D454BAD7AF}"/>
                  </a:ext>
                </a:extLst>
              </p:cNvPr>
              <p:cNvSpPr txBox="1"/>
              <p:nvPr/>
            </p:nvSpPr>
            <p:spPr>
              <a:xfrm>
                <a:off x="1952624" y="2026349"/>
                <a:ext cx="8258175" cy="1138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698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en-US" altLang="zh-CN" sz="24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VAE</a:t>
                </a:r>
                <a:r>
                  <a:rPr kumimoji="0" lang="zh-CN" altLang="zh-CN" sz="24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模型</a:t>
                </a:r>
                <a:endParaRPr kumimoji="0" lang="en-US" altLang="zh-CN" sz="24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5270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去噪声自编码器训练过程就是强制编码器</a:t>
                </a:r>
                <a:r>
                  <a:rPr kumimoji="0" lang="en-US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f</a:t>
                </a: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和解码器</a:t>
                </a:r>
                <a:r>
                  <a:rPr kumimoji="0" lang="en-US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g</a:t>
                </a: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隐式地学习输入数据</a:t>
                </a:r>
                <a:r>
                  <a:rPr kumimoji="0" lang="en-US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x</a:t>
                </a: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的分布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zh-CN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b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𝑑𝑎𝑡𝑎</m:t>
                        </m:r>
                      </m:sub>
                    </m:sSub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。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56276956-59B7-DFE5-E06D-47D454BAD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2624" y="2026349"/>
                <a:ext cx="8258175" cy="1138773"/>
              </a:xfrm>
              <a:prstGeom prst="rect">
                <a:avLst/>
              </a:prstGeom>
              <a:blipFill>
                <a:blip r:embed="rId3"/>
                <a:stretch>
                  <a:fillRect l="-738" t="-3743" b="-8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2">
            <a:extLst>
              <a:ext uri="{FF2B5EF4-FFF2-40B4-BE49-F238E27FC236}">
                <a16:creationId xmlns:a16="http://schemas.microsoft.com/office/drawing/2014/main" id="{3E1E72DB-A584-7381-D76E-B9B488C208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4D59A8A-09FF-0E13-86CC-B88F9CFF7E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24FDC5D6-A110-5E90-2C83-CCF556C203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7A164AC7-AAA5-1C72-BDA8-73A786EFA1A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00299" y="3383661"/>
          <a:ext cx="7810499" cy="3102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616117" imgH="1456795" progId="Visio.Drawing.11">
                  <p:embed/>
                </p:oleObj>
              </mc:Choice>
              <mc:Fallback>
                <p:oleObj name="Visio" r:id="rId4" imgW="5616117" imgH="1456795" progId="Visio.Drawing.11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7A164AC7-AAA5-1C72-BDA8-73A786EFA1A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00299" y="3383661"/>
                        <a:ext cx="7810499" cy="31028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998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6E75F-57AE-0149-5065-CACEDFC9F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6272A1AD-4745-14B2-22BA-54DE13F52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06A499-3889-9E16-951F-0EB8F7EE1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946142F8-3B32-3616-5D94-425D36E3A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6170666-91D2-2A9C-0A04-B74CFB305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28627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扩散模型的昨天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今天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明天</a:t>
            </a:r>
            <a:endParaRPr lang="zh-CN" altLang="zh-CN" sz="2400" b="1" dirty="0"/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4E444C-A76F-5809-0483-312C2952E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6B79B66-2CFB-CBF4-A832-CB8D1B82C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B5D31DF-2317-8144-531C-C289289121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F3BF00E-BBAF-B388-B2D9-690C0A388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EA9B36B-94AE-F162-0909-E4EE2ACC10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C193A8D-5007-0C2B-6473-3C5789A73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1B7C4EC6-A151-4253-B86B-38B25BA2E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587AF1F-3FF4-EF80-1041-0FED3C271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EA945D88-BCAD-75E1-88AB-7FBDC4D05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C257BD90-B82B-2769-36E0-D49B00B3EE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4ACB1DE1-1F71-90C8-26A6-31A50D66B5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56276956-59B7-DFE5-E06D-47D454BAD7AF}"/>
                  </a:ext>
                </a:extLst>
              </p:cNvPr>
              <p:cNvSpPr txBox="1"/>
              <p:nvPr/>
            </p:nvSpPr>
            <p:spPr>
              <a:xfrm>
                <a:off x="1952624" y="2026349"/>
                <a:ext cx="8258175" cy="11387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69850" marR="0" lvl="0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en-US" altLang="zh-CN" sz="24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VAE</a:t>
                </a:r>
                <a:r>
                  <a:rPr kumimoji="0" lang="zh-CN" altLang="zh-CN" sz="24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模型</a:t>
                </a:r>
                <a:endParaRPr kumimoji="0" lang="en-US" altLang="zh-CN" sz="24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527050" marR="0" lvl="1" indent="-273050" algn="l" defTabSz="914400" rtl="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BD0D9"/>
                  </a:buClr>
                  <a:buSzPct val="95000"/>
                  <a:buFont typeface="Wingdings 2" pitchFamily="18" charset="2"/>
                  <a:buChar char=""/>
                  <a:tabLst/>
                  <a:defRPr/>
                </a:pP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去噪声自编码器训练过程就是强制编码器</a:t>
                </a:r>
                <a:r>
                  <a:rPr kumimoji="0" lang="en-US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f</a:t>
                </a: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和解码器</a:t>
                </a:r>
                <a:r>
                  <a:rPr kumimoji="0" lang="en-US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g</a:t>
                </a: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隐式地学习输入数据</a:t>
                </a:r>
                <a:r>
                  <a:rPr kumimoji="0" lang="en-US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x</a:t>
                </a:r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的分布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zh-CN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b>
                        <m:r>
                          <a:rPr kumimoji="0" lang="en-US" altLang="zh-CN" sz="2000" b="0" i="1" u="none" strike="noStrike" kern="1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𝑑𝑎𝑡𝑎</m:t>
                        </m:r>
                      </m:sub>
                    </m:sSub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𝑥</m:t>
                    </m:r>
                    <m:r>
                      <a:rPr kumimoji="0" lang="en-US" altLang="zh-CN" sz="2000" b="0" i="1" u="none" strike="noStrike" kern="1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kumimoji="0" lang="zh-CN" altLang="zh-CN" sz="2000" b="0" i="0" u="none" strike="noStrike" kern="1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。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56276956-59B7-DFE5-E06D-47D454BAD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2624" y="2026349"/>
                <a:ext cx="8258175" cy="1138773"/>
              </a:xfrm>
              <a:prstGeom prst="rect">
                <a:avLst/>
              </a:prstGeom>
              <a:blipFill>
                <a:blip r:embed="rId3"/>
                <a:stretch>
                  <a:fillRect l="-738" t="-3743" b="-8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2">
            <a:extLst>
              <a:ext uri="{FF2B5EF4-FFF2-40B4-BE49-F238E27FC236}">
                <a16:creationId xmlns:a16="http://schemas.microsoft.com/office/drawing/2014/main" id="{3E1E72DB-A584-7381-D76E-B9B488C208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4D59A8A-09FF-0E13-86CC-B88F9CFF7E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24FDC5D6-A110-5E90-2C83-CCF556C203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7A164AC7-AAA5-1C72-BDA8-73A786EFA1A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00299" y="3383661"/>
          <a:ext cx="7810499" cy="3102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616117" imgH="1456795" progId="Visio.Drawing.11">
                  <p:embed/>
                </p:oleObj>
              </mc:Choice>
              <mc:Fallback>
                <p:oleObj name="Visio" r:id="rId4" imgW="5616117" imgH="1456795" progId="Visio.Drawing.11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7A164AC7-AAA5-1C72-BDA8-73A786EFA1A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00299" y="3383661"/>
                        <a:ext cx="7810499" cy="31028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0844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6E75F-57AE-0149-5065-CACEDFC9F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6272A1AD-4745-14B2-22BA-54DE13F52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06A499-3889-9E16-951F-0EB8F7EE1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946142F8-3B32-3616-5D94-425D36E3A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6170666-91D2-2A9C-0A04-B74CFB305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28627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扩散模型的昨天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今天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明天</a:t>
            </a:r>
            <a:endParaRPr lang="zh-CN" altLang="zh-CN" sz="2400" b="1" dirty="0"/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4E444C-A76F-5809-0483-312C2952E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6B79B66-2CFB-CBF4-A832-CB8D1B82C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B5D31DF-2317-8144-531C-C289289121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F3BF00E-BBAF-B388-B2D9-690C0A388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EA9B36B-94AE-F162-0909-E4EE2ACC10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C193A8D-5007-0C2B-6473-3C5789A73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1B7C4EC6-A151-4253-B86B-38B25BA2E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0587AF1F-3FF4-EF80-1041-0FED3C271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EA945D88-BCAD-75E1-88AB-7FBDC4D05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C257BD90-B82B-2769-36E0-D49B00B3EE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4ACB1DE1-1F71-90C8-26A6-31A50D66B5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6276956-59B7-DFE5-E06D-47D454BAD7AF}"/>
              </a:ext>
            </a:extLst>
          </p:cNvPr>
          <p:cNvSpPr txBox="1"/>
          <p:nvPr/>
        </p:nvSpPr>
        <p:spPr>
          <a:xfrm>
            <a:off x="1952624" y="2026349"/>
            <a:ext cx="82581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9850" marR="0" lvl="0" indent="-27305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 pitchFamily="18" charset="2"/>
              <a:buChar char=""/>
              <a:tabLst/>
              <a:defRPr/>
            </a:pPr>
            <a:r>
              <a:rPr kumimoji="0" lang="zh-CN" altLang="en-US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扩散</a:t>
            </a:r>
            <a:r>
              <a:rPr kumimoji="0" lang="zh-CN" altLang="zh-CN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模型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3E1E72DB-A584-7381-D76E-B9B488C208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04D59A8A-09FF-0E13-86CC-B88F9CFF7E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24FDC5D6-A110-5E90-2C83-CCF556C203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50805FC5-65A4-1FFC-66EB-A6F88DF65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175" y="2537936"/>
            <a:ext cx="8048624" cy="314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103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28627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扩散模型与其它模型的直观比较</a:t>
            </a:r>
            <a:endParaRPr lang="zh-CN" altLang="zh-CN" sz="2400" b="1" dirty="0"/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7ACD32D4-2E0C-AE3A-8A90-D36E3EFBF67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52625" y="2166916"/>
          <a:ext cx="8515349" cy="41894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707018" imgH="3255075" progId="Visio.Drawing.11">
                  <p:embed/>
                </p:oleObj>
              </mc:Choice>
              <mc:Fallback>
                <p:oleObj name="Visio" r:id="rId3" imgW="6707018" imgH="3255075" progId="Visio.Drawing.11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7ACD32D4-2E0C-AE3A-8A90-D36E3EFBF67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2625" y="2166916"/>
                        <a:ext cx="8515349" cy="418943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5664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28627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扩散模型直观理解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---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不断添加噪声</a:t>
            </a:r>
            <a:endParaRPr lang="zh-CN" altLang="zh-CN" sz="2400" b="1" dirty="0"/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FD46056-FF78-2273-993A-D7F07A688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713" y="2536787"/>
            <a:ext cx="8363087" cy="284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652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F5493-DC35-D65E-CB9D-42FBA8201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1">
            <a:extLst>
              <a:ext uri="{FF2B5EF4-FFF2-40B4-BE49-F238E27FC236}">
                <a16:creationId xmlns:a16="http://schemas.microsoft.com/office/drawing/2014/main" id="{FE7DB152-1362-38AD-2CDA-1CB29562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14313"/>
            <a:ext cx="82296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800" dirty="0"/>
              <a:t>第</a:t>
            </a:r>
            <a:r>
              <a:rPr lang="en-US" altLang="zh-CN" sz="4800" dirty="0"/>
              <a:t>11</a:t>
            </a:r>
            <a:r>
              <a:rPr lang="zh-CN" altLang="en-US" sz="4800" dirty="0"/>
              <a:t>章 </a:t>
            </a:r>
            <a:r>
              <a:rPr lang="zh-CN" altLang="en-US" sz="4800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扩散模型</a:t>
            </a:r>
            <a:endParaRPr lang="en-US" altLang="zh-CN" sz="4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58F550-5844-AF00-8F37-5354C50B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038180-8AD2-45A0-8F0C-CA0635E875CA}" type="slidenum"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CF3AC237-BC12-580E-99A1-06980BF05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C662CFD-CA85-1672-2685-34B334C0E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2625" y="1547801"/>
            <a:ext cx="8229600" cy="428627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扩散模型的直观理解</a:t>
            </a:r>
            <a:r>
              <a:rPr lang="en-US" altLang="zh-CN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---</a:t>
            </a:r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不断去噪声</a:t>
            </a:r>
            <a:endParaRPr lang="zh-CN" altLang="zh-CN" sz="2400" b="1" dirty="0"/>
          </a:p>
          <a:p>
            <a:endParaRPr lang="en-US" altLang="zh-CN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557E7-DD6F-C030-46A1-ACB104717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341C57-5273-5E89-5155-B757B18E30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A3E3D0-B487-A3E4-AB1F-E9A250D1A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DD5C9C-77AC-8ADA-BA13-24397EEF7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6E6968E-8C19-7BE3-3E57-CBF430B68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FEC9913-2F19-8BAC-BC8A-AB5B1DC64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8E1767C-043B-A8FA-61CA-6D2F22763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82BAEEC-7217-4AD0-058F-17D94318A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A5E318F-24C5-682B-1749-BED8D13A9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711929B-C5FD-30F4-F714-32DE40FD98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09DF0A21-8216-39C1-C970-2B5421E08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BED91092-A0D4-5657-FAD6-9FD3240B8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872B4F0B-4843-15CF-638C-49BD25B40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25" y="2166916"/>
            <a:ext cx="8401050" cy="387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229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795</Words>
  <Application>Microsoft Office PowerPoint</Application>
  <PresentationFormat>宽屏</PresentationFormat>
  <Paragraphs>107</Paragraphs>
  <Slides>18</Slides>
  <Notes>17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等线</vt:lpstr>
      <vt:lpstr>等线 Light</vt:lpstr>
      <vt:lpstr>Arial</vt:lpstr>
      <vt:lpstr>Cambria Math</vt:lpstr>
      <vt:lpstr>Times New Roman</vt:lpstr>
      <vt:lpstr>Wingdings 2</vt:lpstr>
      <vt:lpstr>Office 主题​​</vt:lpstr>
      <vt:lpstr>1_Office 主题​​</vt:lpstr>
      <vt:lpstr>Visio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  <vt:lpstr>第11章 扩散模型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第11章 扩散模型</dc:title>
  <dc:creator>maogui wu</dc:creator>
  <cp:lastModifiedBy>maogui wu</cp:lastModifiedBy>
  <cp:revision>1</cp:revision>
  <dcterms:created xsi:type="dcterms:W3CDTF">2024-04-30T11:45:26Z</dcterms:created>
  <dcterms:modified xsi:type="dcterms:W3CDTF">2024-04-30T11:45:44Z</dcterms:modified>
</cp:coreProperties>
</file>

<file path=docProps/thumbnail.jpeg>
</file>